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4" autoAdjust="0"/>
    <p:restoredTop sz="94676" autoAdjust="0"/>
  </p:normalViewPr>
  <p:slideViewPr>
    <p:cSldViewPr>
      <p:cViewPr varScale="1">
        <p:scale>
          <a:sx n="79" d="100"/>
          <a:sy n="79" d="100"/>
        </p:scale>
        <p:origin x="-99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F99E6-2B70-4F96-BB0F-AD7964B33F5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C467F-DE27-4CE9-BF31-959E328AB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14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C467F-DE27-4CE9-BF31-959E328ABE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11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F6D4-1166-4568-ACB0-07A7B299E91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1F86-23A8-4268-B949-7E45C83CC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9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F6D4-1166-4568-ACB0-07A7B299E91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1F86-23A8-4268-B949-7E45C83CC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0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F6D4-1166-4568-ACB0-07A7B299E91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1F86-23A8-4268-B949-7E45C83CC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1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F6D4-1166-4568-ACB0-07A7B299E91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1F86-23A8-4268-B949-7E45C83CC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F6D4-1166-4568-ACB0-07A7B299E91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1F86-23A8-4268-B949-7E45C83CC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F6D4-1166-4568-ACB0-07A7B299E91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1F86-23A8-4268-B949-7E45C83CC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9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F6D4-1166-4568-ACB0-07A7B299E91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1F86-23A8-4268-B949-7E45C83CC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F6D4-1166-4568-ACB0-07A7B299E91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1F86-23A8-4268-B949-7E45C83CC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1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F6D4-1166-4568-ACB0-07A7B299E91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1F86-23A8-4268-B949-7E45C83CC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3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F6D4-1166-4568-ACB0-07A7B299E91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1F86-23A8-4268-B949-7E45C83CC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5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F6D4-1166-4568-ACB0-07A7B299E91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1F86-23A8-4268-B949-7E45C83CC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4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CF6D4-1166-4568-ACB0-07A7B299E91C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1F86-23A8-4268-B949-7E45C83CC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0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13" name="click.wav"/>
          </p:stSnd>
        </p:sndAc>
      </p:transition>
    </mc:Choice>
    <mc:Fallback xmlns="">
      <p:transition spd="slow">
        <p:fade/>
        <p:sndAc>
          <p:stSnd>
            <p:snd r:embed="rId15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2.wav"/><Relationship Id="rId7" Type="http://schemas.openxmlformats.org/officeDocument/2006/relationships/image" Target="../media/image4.png"/><Relationship Id="rId12" Type="http://schemas.openxmlformats.org/officeDocument/2006/relationships/audio" Target="../media/audio2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jp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89834" l="9961" r="89844">
                        <a14:foregroundMark x1="43555" y1="7209" x2="44629" y2="12384"/>
                        <a14:foregroundMark x1="50391" y1="7763" x2="50391" y2="7763"/>
                        <a14:foregroundMark x1="50879" y1="6285" x2="51270" y2="4067"/>
                        <a14:foregroundMark x1="57324" y1="10721" x2="57129" y2="17006"/>
                        <a14:foregroundMark x1="19336" y1="32348" x2="19629" y2="36414"/>
                        <a14:foregroundMark x1="28516" y1="35305" x2="28125" y2="39372"/>
                        <a14:foregroundMark x1="37402" y1="32902" x2="37500" y2="39187"/>
                        <a14:foregroundMark x1="43066" y1="29205" x2="42383" y2="40296"/>
                        <a14:foregroundMark x1="47266" y1="35305" x2="46875" y2="42144"/>
                        <a14:foregroundMark x1="55566" y1="32902" x2="55957" y2="38632"/>
                        <a14:foregroundMark x1="61719" y1="38078" x2="61719" y2="41035"/>
                        <a14:foregroundMark x1="62988" y1="29205" x2="61816" y2="31238"/>
                        <a14:foregroundMark x1="65820" y1="41405" x2="68555" y2="43253"/>
                        <a14:foregroundMark x1="76074" y1="36599" x2="75098" y2="41035"/>
                        <a14:foregroundMark x1="46875" y1="81701" x2="52539" y2="85028"/>
                        <a14:foregroundMark x1="50391" y1="12200" x2="51270" y2="17190"/>
                        <a14:backgroundMark x1="42285" y1="12200" x2="43457" y2="12569"/>
                        <a14:backgroundMark x1="49121" y1="72458" x2="52246" y2="85952"/>
                        <a14:backgroundMark x1="52539" y1="64510" x2="37500" y2="77079"/>
                        <a14:backgroundMark x1="47363" y1="58965" x2="48145" y2="66913"/>
                        <a14:backgroundMark x1="56445" y1="59519" x2="38184" y2="65619"/>
                        <a14:backgroundMark x1="48535" y1="57486" x2="61816" y2="72643"/>
                        <a14:backgroundMark x1="61719" y1="72089" x2="47363" y2="92052"/>
                        <a14:backgroundMark x1="41992" y1="77079" x2="60352" y2="90573"/>
                        <a14:backgroundMark x1="47754" y1="54898" x2="25293" y2="91312"/>
                        <a14:backgroundMark x1="50098" y1="53235" x2="67773" y2="76340"/>
                        <a14:backgroundMark x1="42285" y1="73937" x2="63184" y2="98706"/>
                        <a14:backgroundMark x1="49609" y1="80776" x2="45898" y2="93346"/>
                        <a14:backgroundMark x1="43652" y1="76525" x2="66309" y2="94824"/>
                        <a14:backgroundMark x1="50781" y1="78743" x2="50781" y2="78743"/>
                        <a14:backgroundMark x1="46680" y1="80776" x2="51074" y2="82440"/>
                        <a14:backgroundMark x1="45898" y1="81885" x2="53125" y2="82994"/>
                        <a14:backgroundMark x1="46191" y1="83549" x2="54590" y2="85213"/>
                        <a14:backgroundMark x1="47266" y1="83919" x2="49121" y2="80591"/>
                        <a14:backgroundMark x1="49219" y1="80591" x2="44336" y2="84843"/>
                        <a14:backgroundMark x1="41309" y1="82810" x2="54785" y2="83734"/>
                        <a14:backgroundMark x1="50000" y1="8688" x2="52637" y2="6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89" r="16374" b="50000"/>
          <a:stretch/>
        </p:blipFill>
        <p:spPr bwMode="auto">
          <a:xfrm>
            <a:off x="2362200" y="0"/>
            <a:ext cx="3826042" cy="192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2" b="97227" l="9961" r="89941">
                        <a14:foregroundMark x1="51953" y1="93161" x2="49902" y2="97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09" t="47799" r="35321" b="-834"/>
          <a:stretch/>
        </p:blipFill>
        <p:spPr bwMode="auto">
          <a:xfrm>
            <a:off x="3100137" y="4191000"/>
            <a:ext cx="2903621" cy="2732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201" b="97045" l="563" r="90000">
                        <a14:foregroundMark x1="6563" y1="5201" x2="6063" y2="47163"/>
                        <a14:foregroundMark x1="2250" y1="5910" x2="2375" y2="27423"/>
                        <a14:foregroundMark x1="8063" y1="58865" x2="7563" y2="82861"/>
                        <a14:foregroundMark x1="3750" y1="87825" x2="7563" y2="86643"/>
                        <a14:foregroundMark x1="2875" y1="95981" x2="23125" y2="97163"/>
                        <a14:foregroundMark x1="563" y1="79669" x2="875" y2="85225"/>
                        <a14:foregroundMark x1="16563" y1="90780" x2="23500" y2="906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236"/>
          <a:stretch/>
        </p:blipFill>
        <p:spPr bwMode="auto">
          <a:xfrm>
            <a:off x="0" y="1612106"/>
            <a:ext cx="2610853" cy="5245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19" b="89953" l="10000" r="99313">
                        <a14:foregroundMark x1="64438" y1="4255" x2="70125" y2="5910"/>
                        <a14:foregroundMark x1="72063" y1="17849" x2="73063" y2="20567"/>
                        <a14:foregroundMark x1="78500" y1="24350" x2="86125" y2="17849"/>
                        <a14:foregroundMark x1="79500" y1="15485" x2="83813" y2="18085"/>
                        <a14:foregroundMark x1="92313" y1="10165" x2="84625" y2="18085"/>
                        <a14:foregroundMark x1="96125" y1="11111" x2="95500" y2="16903"/>
                        <a14:foregroundMark x1="95250" y1="9220" x2="94875" y2="13357"/>
                        <a14:foregroundMark x1="99313" y1="11584" x2="99313" y2="11584"/>
                        <a14:foregroundMark x1="95625" y1="9456" x2="95500" y2="82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202" b="67713"/>
          <a:stretch/>
        </p:blipFill>
        <p:spPr bwMode="auto">
          <a:xfrm>
            <a:off x="5456738" y="0"/>
            <a:ext cx="3687262" cy="166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1" b="97636" l="10000" r="97750">
                        <a14:foregroundMark x1="95875" y1="55792" x2="78375" y2="63121"/>
                        <a14:foregroundMark x1="84500" y1="84752" x2="88750" y2="97636"/>
                        <a14:foregroundMark x1="90688" y1="70095" x2="94625" y2="88061"/>
                        <a14:foregroundMark x1="97500" y1="51182" x2="97750" y2="55437"/>
                        <a14:foregroundMark x1="81813" y1="84043" x2="82188" y2="96217"/>
                        <a14:foregroundMark x1="89188" y1="83333" x2="90188" y2="85934"/>
                        <a14:foregroundMark x1="85250" y1="76359" x2="88125" y2="76596"/>
                        <a14:backgroundMark x1="87375" y1="73522" x2="87375" y2="73522"/>
                        <a14:backgroundMark x1="90813" y1="67494" x2="90813" y2="67494"/>
                        <a14:backgroundMark x1="87750" y1="68440" x2="87750" y2="68440"/>
                        <a14:backgroundMark x1="88000" y1="69149" x2="88000" y2="69149"/>
                        <a14:backgroundMark x1="88000" y1="69149" x2="88000" y2="69149"/>
                        <a14:backgroundMark x1="87875" y1="76359" x2="86875" y2="784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637" t="41660" r="92" b="-1411"/>
          <a:stretch/>
        </p:blipFill>
        <p:spPr bwMode="auto">
          <a:xfrm>
            <a:off x="6593307" y="3842085"/>
            <a:ext cx="2562725" cy="3081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00137" y="2259449"/>
            <a:ext cx="24970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-By Jahanvi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217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chimes.wav"/>
          </p:stSnd>
        </p:sndAc>
      </p:transition>
    </mc:Choice>
    <mc:Fallback xmlns="">
      <p:transition spd="slow" advClick="0">
        <p:fade/>
        <p:sndAc>
          <p:stSnd>
            <p:snd r:embed="rId1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8916"/>
            <a:ext cx="6096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792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2" name="click.wav"/>
          </p:stSnd>
        </p:sndAc>
      </p:transition>
    </mc:Choice>
    <mc:Fallback xmlns="">
      <p:transition spd="slow">
        <p:fade/>
        <p:sndAc>
          <p:stSnd>
            <p:snd r:embed="rId5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519964"/>
            <a:ext cx="72442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What is Air Pollution?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389" y="1674282"/>
            <a:ext cx="894026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200" dirty="0" smtClean="0">
                <a:ln w="50800"/>
                <a:latin typeface="Calibri" pitchFamily="34" charset="0"/>
              </a:rPr>
              <a:t>Any visible or invisible undesirable particle or gas </a:t>
            </a:r>
          </a:p>
          <a:p>
            <a:r>
              <a:rPr lang="en-US" sz="3200" dirty="0" smtClean="0">
                <a:ln w="50800"/>
                <a:latin typeface="Calibri" pitchFamily="34" charset="0"/>
              </a:rPr>
              <a:t>Found in the air that is not part of it’s original, </a:t>
            </a:r>
          </a:p>
          <a:p>
            <a:r>
              <a:rPr lang="en-US" sz="3200" dirty="0" smtClean="0">
                <a:ln w="50800"/>
                <a:latin typeface="Calibri" pitchFamily="34" charset="0"/>
              </a:rPr>
              <a:t>Normal composition. </a:t>
            </a:r>
            <a:endParaRPr lang="en-US" sz="3200" cap="none" spc="0" dirty="0">
              <a:ln w="50800"/>
              <a:effectLst/>
              <a:latin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641" l="2273" r="100000">
                        <a14:foregroundMark x1="61023" y1="6929" x2="73068" y2="6114"/>
                        <a14:foregroundMark x1="50682" y1="12228" x2="10682" y2="72011"/>
                        <a14:foregroundMark x1="2386" y1="70788" x2="23068" y2="70380"/>
                        <a14:foregroundMark x1="13750" y1="82337" x2="16477" y2="81522"/>
                        <a14:foregroundMark x1="16477" y1="82337" x2="29659" y2="71603"/>
                        <a14:foregroundMark x1="42386" y1="95109" x2="54091" y2="96332"/>
                        <a14:foregroundMark x1="25455" y1="11821" x2="33068" y2="3125"/>
                        <a14:foregroundMark x1="17955" y1="15897" x2="21023" y2="8560"/>
                        <a14:foregroundMark x1="84091" y1="24592" x2="84091" y2="26630"/>
                        <a14:foregroundMark x1="92386" y1="26630" x2="99659" y2="20516"/>
                        <a14:foregroundMark x1="87955" y1="20109" x2="89318" y2="17120"/>
                        <a14:foregroundMark x1="51705" y1="12636" x2="75114" y2="19701"/>
                        <a14:foregroundMark x1="51364" y1="11821" x2="68977" y2="7337"/>
                        <a14:backgroundMark x1="17955" y1="60054" x2="20341" y2="63315"/>
                        <a14:backgroundMark x1="18977" y1="61685" x2="18977" y2="61685"/>
                        <a14:backgroundMark x1="18636" y1="61685" x2="18636" y2="61685"/>
                        <a14:backgroundMark x1="18295" y1="61685" x2="18295" y2="61685"/>
                        <a14:backgroundMark x1="17614" y1="64266" x2="17614" y2="64266"/>
                        <a14:backgroundMark x1="22045" y1="70788" x2="22045" y2="70788"/>
                        <a14:backgroundMark x1="20682" y1="70380" x2="20682" y2="70380"/>
                        <a14:backgroundMark x1="22386" y1="67527" x2="22386" y2="67527"/>
                        <a14:backgroundMark x1="22045" y1="73234" x2="22045" y2="73234"/>
                        <a14:backgroundMark x1="49659" y1="16712" x2="49659" y2="16712"/>
                        <a14:backgroundMark x1="77273" y1="24592" x2="77273" y2="245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48000"/>
            <a:ext cx="4343400" cy="363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008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2" name="click.wav"/>
          </p:stSnd>
        </p:sndAc>
      </p:transition>
    </mc:Choice>
    <mc:Fallback xmlns="">
      <p:transition spd="slow">
        <p:fade/>
        <p:sndAc>
          <p:stSnd>
            <p:snd r:embed="rId5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3907" y="609600"/>
            <a:ext cx="75905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Causes of Air Pollution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6923" y="1371600"/>
            <a:ext cx="8682570" cy="20621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3200" cap="none" spc="0" dirty="0" smtClean="0">
                <a:ln w="50800"/>
                <a:solidFill>
                  <a:srgbClr val="FF0000"/>
                </a:solidFill>
                <a:effectLst/>
                <a:latin typeface="Calibri Light" pitchFamily="34" charset="0"/>
              </a:rPr>
              <a:t>Natural</a:t>
            </a:r>
            <a:r>
              <a:rPr lang="en-US" sz="3200" dirty="0" smtClean="0">
                <a:ln w="50800"/>
                <a:solidFill>
                  <a:srgbClr val="FF0000"/>
                </a:solidFill>
                <a:latin typeface="Calibri Light" pitchFamily="34" charset="0"/>
              </a:rPr>
              <a:t>: </a:t>
            </a:r>
            <a:r>
              <a:rPr lang="en-US" sz="3200" dirty="0" smtClean="0">
                <a:ln w="50800"/>
                <a:latin typeface="Calibri Light" pitchFamily="34" charset="0"/>
              </a:rPr>
              <a:t>Forest Fires, Pollen and Dust Storm.</a:t>
            </a:r>
          </a:p>
          <a:p>
            <a:endParaRPr lang="en-US" sz="3200" dirty="0" smtClean="0">
              <a:ln w="50800"/>
              <a:solidFill>
                <a:srgbClr val="FF0000"/>
              </a:solidFill>
              <a:latin typeface="Calibri Light" pitchFamily="34" charset="0"/>
            </a:endParaRPr>
          </a:p>
          <a:p>
            <a:r>
              <a:rPr lang="en-US" sz="3200" cap="none" spc="0" dirty="0" smtClean="0">
                <a:ln w="50800"/>
                <a:solidFill>
                  <a:srgbClr val="FF0000"/>
                </a:solidFill>
                <a:effectLst/>
                <a:latin typeface="Calibri Light" pitchFamily="34" charset="0"/>
              </a:rPr>
              <a:t>Unnatural: </a:t>
            </a:r>
            <a:r>
              <a:rPr lang="en-US" sz="3200" cap="none" spc="0" dirty="0" smtClean="0">
                <a:ln w="50800"/>
                <a:effectLst/>
                <a:latin typeface="Calibri Light" pitchFamily="34" charset="0"/>
              </a:rPr>
              <a:t>Man-Made: Coal, Wood and Other Fuels</a:t>
            </a:r>
          </a:p>
          <a:p>
            <a:r>
              <a:rPr lang="en-US" sz="3200" dirty="0">
                <a:ln w="50800"/>
                <a:latin typeface="Calibri Light" pitchFamily="34" charset="0"/>
              </a:rPr>
              <a:t> </a:t>
            </a:r>
            <a:r>
              <a:rPr lang="en-US" sz="3200" dirty="0" smtClean="0">
                <a:ln w="50800"/>
                <a:latin typeface="Calibri Light" pitchFamily="34" charset="0"/>
              </a:rPr>
              <a:t>used in cars, homes and factories for energy.</a:t>
            </a:r>
            <a:endParaRPr lang="en-US" sz="3200" cap="none" spc="0" dirty="0">
              <a:ln w="50800"/>
              <a:effectLst/>
              <a:latin typeface="Calibri Light" pitchFamily="34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" b="97500" l="10000" r="90000">
                        <a14:foregroundMark x1="59878" y1="76250" x2="62195" y2="89583"/>
                        <a14:foregroundMark x1="58902" y1="95833" x2="62561" y2="84583"/>
                        <a14:foregroundMark x1="70488" y1="85208" x2="73780" y2="97500"/>
                        <a14:foregroundMark x1="55976" y1="18750" x2="59878" y2="9167"/>
                        <a14:foregroundMark x1="50366" y1="25417" x2="61829" y2="11458"/>
                        <a14:foregroundMark x1="62561" y1="4583" x2="59878" y2="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3433703"/>
            <a:ext cx="6781800" cy="304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894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2" name="click.wav"/>
          </p:stSnd>
        </p:sndAc>
      </p:transition>
    </mc:Choice>
    <mc:Fallback xmlns="">
      <p:transition spd="slow">
        <p:fade/>
        <p:sndAc>
          <p:stSnd>
            <p:snd r:embed="rId5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76200"/>
            <a:ext cx="82445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Five Major Air Pollutants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0654" y="1295400"/>
            <a:ext cx="8122346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n w="50800"/>
                <a:latin typeface="Calibri" pitchFamily="34" charset="0"/>
              </a:rPr>
              <a:t>Carbon Monoxide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cap="none" spc="0" dirty="0" smtClean="0">
                <a:ln w="50800"/>
                <a:effectLst/>
                <a:latin typeface="Calibri" pitchFamily="34" charset="0"/>
              </a:rPr>
              <a:t>Sulfur Dioxide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n w="50800"/>
                <a:latin typeface="Calibri" pitchFamily="34" charset="0"/>
              </a:rPr>
              <a:t>Nitrogen Dioxide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cap="none" spc="0" dirty="0" smtClean="0">
                <a:ln w="50800"/>
                <a:effectLst/>
                <a:latin typeface="Calibri" pitchFamily="34" charset="0"/>
              </a:rPr>
              <a:t>Particulate Matter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n w="50800"/>
                <a:latin typeface="Calibri" pitchFamily="34" charset="0"/>
              </a:rPr>
              <a:t>Ground Level Ozone</a:t>
            </a:r>
            <a:endParaRPr lang="en-US" sz="3200" cap="none" spc="0" dirty="0">
              <a:ln w="50800"/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3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2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355" y="567744"/>
            <a:ext cx="8915400" cy="2743200"/>
          </a:xfrm>
        </p:spPr>
        <p:txBody>
          <a:bodyPr>
            <a:normAutofit fontScale="92500"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It is a colorless, odorless gas which is produced when  carbon does not burn completely in fossil fuels.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Mostly present in car exhausts.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It deprives body of Oxygen causing  headaches, fatigue and impaired vision.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US" b="1" dirty="0" smtClean="0">
              <a:latin typeface="Calibri Light" pitchFamily="34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US" b="1" dirty="0">
              <a:latin typeface="Calibri Light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2999" y="-228600"/>
            <a:ext cx="5936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Carbon Monoxide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9"/>
          <a:stretch/>
        </p:blipFill>
        <p:spPr bwMode="auto">
          <a:xfrm>
            <a:off x="-26831" y="2895600"/>
            <a:ext cx="91440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840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2" name="click.wav"/>
          </p:stSnd>
        </p:sndAc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9964" y="76200"/>
            <a:ext cx="49359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Sulfur Dioxide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69552"/>
            <a:ext cx="9268499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ln w="50800"/>
                <a:latin typeface="Calibri" pitchFamily="34" charset="0"/>
              </a:rPr>
              <a:t>This gaseous Is produced when coal and fuel oil are burnt.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cap="none" spc="0" dirty="0" smtClean="0">
                <a:ln w="50800"/>
                <a:effectLst/>
                <a:latin typeface="Calibri" pitchFamily="34" charset="0"/>
              </a:rPr>
              <a:t>Mostly present in power plant exhaust.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ln w="50800"/>
                <a:latin typeface="Calibri" pitchFamily="34" charset="0"/>
              </a:rPr>
              <a:t>Causes wheezing and shortness of breath, especially in </a:t>
            </a:r>
          </a:p>
          <a:p>
            <a:r>
              <a:rPr lang="en-US" sz="2800" cap="none" spc="0" dirty="0" smtClean="0">
                <a:ln w="50800"/>
                <a:effectLst/>
                <a:latin typeface="Calibri" pitchFamily="34" charset="0"/>
              </a:rPr>
              <a:t>      those with asthma.</a:t>
            </a:r>
            <a:endParaRPr lang="en-US" sz="2800" cap="none" spc="0" dirty="0">
              <a:ln w="50800"/>
              <a:effectLst/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85434"/>
            <a:ext cx="9264743" cy="427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509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2" name="click.wav"/>
          </p:stSnd>
        </p:sndAc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447800" y="-152400"/>
            <a:ext cx="57438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Nitrogen Dioxide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399" y="609600"/>
            <a:ext cx="8530605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ln w="17780" cmpd="sng">
                  <a:noFill/>
                  <a:prstDash val="solid"/>
                  <a:miter lim="800000"/>
                </a:ln>
                <a:latin typeface="Calibri" pitchFamily="34" charset="0"/>
              </a:rPr>
              <a:t>This reddish, brown gas is produced when nitric oxide </a:t>
            </a:r>
          </a:p>
          <a:p>
            <a:r>
              <a:rPr lang="en-US" sz="2800" cap="none" spc="0" dirty="0" smtClean="0">
                <a:ln w="17780" cmpd="sng">
                  <a:noFill/>
                  <a:prstDash val="solid"/>
                  <a:miter lim="800000"/>
                </a:ln>
                <a:latin typeface="Calibri" pitchFamily="34" charset="0"/>
              </a:rPr>
              <a:t>      combines with oxygen in the atmosphere.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ln w="17780" cmpd="sng">
                  <a:noFill/>
                  <a:prstDash val="solid"/>
                  <a:miter lim="800000"/>
                </a:ln>
                <a:latin typeface="Calibri" pitchFamily="34" charset="0"/>
              </a:rPr>
              <a:t>It is present in car exhaust and power plants.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cap="none" spc="0" dirty="0" smtClean="0">
                <a:ln w="17780" cmpd="sng">
                  <a:noFill/>
                  <a:prstDash val="solid"/>
                  <a:miter lim="800000"/>
                </a:ln>
                <a:latin typeface="Calibri" pitchFamily="34" charset="0"/>
              </a:rPr>
              <a:t>It causes wheezing and respiratory infection.</a:t>
            </a:r>
            <a:endParaRPr lang="en-US" sz="2800" cap="none" spc="0" dirty="0">
              <a:ln w="17780" cmpd="sng">
                <a:noFill/>
                <a:prstDash val="solid"/>
                <a:miter lim="800000"/>
              </a:ln>
              <a:latin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5482"/>
            <a:ext cx="9169400" cy="4432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253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2" name="click.wav"/>
          </p:stSnd>
        </p:sndAc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52600" y="-228600"/>
            <a:ext cx="5393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Particulate </a:t>
            </a:r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Matter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35417" y="381000"/>
            <a:ext cx="9169690" cy="267765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cap="none" spc="0" dirty="0" smtClean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Calibri" pitchFamily="34" charset="0"/>
              </a:rPr>
              <a:t>Refers to the particles of different sizes and structures that</a:t>
            </a:r>
          </a:p>
          <a:p>
            <a:r>
              <a:rPr lang="en-US" sz="2800" dirty="0" smtClean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Calibri" pitchFamily="34" charset="0"/>
              </a:rPr>
              <a:t>      are released into the atmosphere during the burning of </a:t>
            </a:r>
          </a:p>
          <a:p>
            <a:r>
              <a:rPr lang="en-US" sz="2800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Calibri" pitchFamily="34" charset="0"/>
              </a:rPr>
              <a:t> </a:t>
            </a:r>
            <a:r>
              <a:rPr lang="en-US" sz="2800" dirty="0" smtClean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Calibri" pitchFamily="34" charset="0"/>
              </a:rPr>
              <a:t>     fossil fuels, construction activity, fog, sand storm etc.</a:t>
            </a:r>
          </a:p>
          <a:p>
            <a:endParaRPr lang="en-US" sz="2800" dirty="0" smtClean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latin typeface="Calibri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Calibri" pitchFamily="34" charset="0"/>
              </a:rPr>
              <a:t>It can aggravate heart and lung disease; may increase risk </a:t>
            </a:r>
          </a:p>
          <a:p>
            <a:r>
              <a:rPr lang="en-US" sz="2800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Calibri" pitchFamily="34" charset="0"/>
              </a:rPr>
              <a:t> </a:t>
            </a:r>
            <a:r>
              <a:rPr lang="en-US" sz="2800" dirty="0" smtClean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Calibri" pitchFamily="34" charset="0"/>
              </a:rPr>
              <a:t>     of respiratory infection.</a:t>
            </a:r>
            <a:endParaRPr lang="en-US" sz="2800" cap="none" spc="0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916969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07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2" name="click.wav"/>
          </p:stSnd>
        </p:sndAc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0" y="-152400"/>
            <a:ext cx="59620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Ground Level Ozone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95" y="533400"/>
            <a:ext cx="8956170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+mj-lt"/>
              </a:rPr>
              <a:t>In upper layers of  atmosphere, ozone shields Earth form </a:t>
            </a:r>
          </a:p>
          <a:p>
            <a:r>
              <a:rPr lang="en-US" sz="2800" cap="none" spc="0" dirty="0" smtClean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+mj-lt"/>
              </a:rPr>
              <a:t>      sun’s harmful Ultra Violet rays. At ground level though,</a:t>
            </a:r>
          </a:p>
          <a:p>
            <a:r>
              <a:rPr lang="en-US" sz="2800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+mj-lt"/>
              </a:rPr>
              <a:t> </a:t>
            </a:r>
            <a:r>
              <a:rPr lang="en-US" sz="2800" dirty="0" smtClean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+mj-lt"/>
              </a:rPr>
              <a:t>     ozone is a harmful pollutant.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cap="none" spc="0" dirty="0" smtClean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+mj-lt"/>
              </a:rPr>
              <a:t>It is produced in car, power and chemical plant exhaust.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+mj-lt"/>
              </a:rPr>
              <a:t>May irritate respiratory system and asthma; reduces lung</a:t>
            </a:r>
          </a:p>
          <a:p>
            <a:r>
              <a:rPr lang="en-US" sz="2800" dirty="0" smtClean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latin typeface="+mj-lt"/>
              </a:rPr>
              <a:t>      function.</a:t>
            </a:r>
            <a:endParaRPr lang="en-US" sz="2800" cap="none" spc="0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" y="3124200"/>
            <a:ext cx="9129113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761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2" name="click.wav"/>
          </p:stSnd>
        </p:sndAc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</TotalTime>
  <Words>302</Words>
  <Application>Microsoft Office PowerPoint</Application>
  <PresentationFormat>On-screen Show (4:3)</PresentationFormat>
  <Paragraphs>45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Jahanvi</dc:creator>
  <cp:lastModifiedBy>Jahanvi</cp:lastModifiedBy>
  <cp:revision>29</cp:revision>
  <dcterms:created xsi:type="dcterms:W3CDTF">2021-10-01T12:56:34Z</dcterms:created>
  <dcterms:modified xsi:type="dcterms:W3CDTF">2021-10-20T11:00:36Z</dcterms:modified>
</cp:coreProperties>
</file>